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0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b="1" sz="22400">
                <a:latin typeface="+mn-lt"/>
                <a:ea typeface="+mn-ea"/>
                <a:cs typeface="+mn-cs"/>
                <a:sym typeface="Helvetica"/>
              </a:defRPr>
            </a:lvl1pPr>
            <a:lvl2pPr marL="0" indent="457200" algn="ctr" defTabSz="2438400">
              <a:lnSpc>
                <a:spcPct val="80000"/>
              </a:lnSpc>
              <a:spcBef>
                <a:spcPts val="0"/>
              </a:spcBef>
              <a:buSzTx/>
              <a:buNone/>
              <a:defRPr b="1" sz="22400">
                <a:latin typeface="+mn-lt"/>
                <a:ea typeface="+mn-ea"/>
                <a:cs typeface="+mn-cs"/>
                <a:sym typeface="Helvetica"/>
              </a:defRPr>
            </a:lvl2pPr>
            <a:lvl3pPr marL="0" indent="914400" algn="ctr" defTabSz="2438400">
              <a:lnSpc>
                <a:spcPct val="80000"/>
              </a:lnSpc>
              <a:spcBef>
                <a:spcPts val="0"/>
              </a:spcBef>
              <a:buSzTx/>
              <a:buNone/>
              <a:defRPr b="1" sz="22400">
                <a:latin typeface="+mn-lt"/>
                <a:ea typeface="+mn-ea"/>
                <a:cs typeface="+mn-cs"/>
                <a:sym typeface="Helvetica"/>
              </a:defRPr>
            </a:lvl3pPr>
            <a:lvl4pPr marL="0" indent="1371600" algn="ctr" defTabSz="2438400">
              <a:lnSpc>
                <a:spcPct val="80000"/>
              </a:lnSpc>
              <a:spcBef>
                <a:spcPts val="0"/>
              </a:spcBef>
              <a:buSzTx/>
              <a:buNone/>
              <a:defRPr b="1" sz="22400">
                <a:latin typeface="+mn-lt"/>
                <a:ea typeface="+mn-ea"/>
                <a:cs typeface="+mn-cs"/>
                <a:sym typeface="Helvetica"/>
              </a:defRPr>
            </a:lvl4pPr>
            <a:lvl5pPr marL="0" indent="1828800" algn="ctr" defTabSz="2438400">
              <a:lnSpc>
                <a:spcPct val="80000"/>
              </a:lnSpc>
              <a:spcBef>
                <a:spcPts val="0"/>
              </a:spcBef>
              <a:buSzTx/>
              <a:buNone/>
              <a:defRPr b="1" sz="22400">
                <a:latin typeface="+mn-lt"/>
                <a:ea typeface="+mn-ea"/>
                <a:cs typeface="+mn-cs"/>
                <a:sym typeface="Helvetica"/>
              </a:defRPr>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1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b="1" sz="8400">
                <a:latin typeface="+mn-lt"/>
                <a:ea typeface="+mn-ea"/>
                <a:cs typeface="+mn-cs"/>
                <a:sym typeface="Helvetica"/>
              </a:defRPr>
            </a:lvl1pPr>
            <a:lvl2pPr marL="0" indent="457200" algn="ctr" defTabSz="2438400">
              <a:lnSpc>
                <a:spcPct val="80000"/>
              </a:lnSpc>
              <a:spcBef>
                <a:spcPts val="0"/>
              </a:spcBef>
              <a:buSzTx/>
              <a:buNone/>
              <a:defRPr b="1" sz="8400">
                <a:latin typeface="+mn-lt"/>
                <a:ea typeface="+mn-ea"/>
                <a:cs typeface="+mn-cs"/>
                <a:sym typeface="Helvetica"/>
              </a:defRPr>
            </a:lvl2pPr>
            <a:lvl3pPr marL="0" indent="914400" algn="ctr" defTabSz="2438400">
              <a:lnSpc>
                <a:spcPct val="80000"/>
              </a:lnSpc>
              <a:spcBef>
                <a:spcPts val="0"/>
              </a:spcBef>
              <a:buSzTx/>
              <a:buNone/>
              <a:defRPr b="1" sz="8400">
                <a:latin typeface="+mn-lt"/>
                <a:ea typeface="+mn-ea"/>
                <a:cs typeface="+mn-cs"/>
                <a:sym typeface="Helvetica"/>
              </a:defRPr>
            </a:lvl3pPr>
            <a:lvl4pPr marL="0" indent="1371600" algn="ctr" defTabSz="2438400">
              <a:lnSpc>
                <a:spcPct val="80000"/>
              </a:lnSpc>
              <a:spcBef>
                <a:spcPts val="0"/>
              </a:spcBef>
              <a:buSzTx/>
              <a:buNone/>
              <a:defRPr b="1" sz="8400">
                <a:latin typeface="+mn-lt"/>
                <a:ea typeface="+mn-ea"/>
                <a:cs typeface="+mn-cs"/>
                <a:sym typeface="Helvetica"/>
              </a:defRPr>
            </a:lvl4pPr>
            <a:lvl5pPr marL="0" indent="1828800" algn="ctr" defTabSz="2438400">
              <a:lnSpc>
                <a:spcPct val="80000"/>
              </a:lnSpc>
              <a:spcBef>
                <a:spcPts val="0"/>
              </a:spcBef>
              <a:buSzTx/>
              <a:buNone/>
              <a:defRPr b="1" sz="8400">
                <a:latin typeface="+mn-lt"/>
                <a:ea typeface="+mn-ea"/>
                <a:cs typeface="+mn-cs"/>
                <a:sym typeface="Helvetica"/>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41297804_1296x1457.jpg"/>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519873_3318x2212.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Image"/>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Image"/>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457200" defTabSz="825500">
              <a:lnSpc>
                <a:spcPct val="100000"/>
              </a:lnSpc>
              <a:buSzTx/>
              <a:buNone/>
              <a:defRPr spc="-136" sz="6800">
                <a:latin typeface="Canela Deck Regular"/>
                <a:ea typeface="Canela Deck Regular"/>
                <a:cs typeface="Canela Deck Regular"/>
                <a:sym typeface="Canela Deck Regular"/>
              </a:defRPr>
            </a:lvl2pPr>
            <a:lvl3pPr marL="0" indent="914400" defTabSz="825500">
              <a:lnSpc>
                <a:spcPct val="100000"/>
              </a:lnSpc>
              <a:buSzTx/>
              <a:buNone/>
              <a:defRPr spc="-136" sz="6800">
                <a:latin typeface="Canela Deck Regular"/>
                <a:ea typeface="Canela Deck Regular"/>
                <a:cs typeface="Canela Deck Regular"/>
                <a:sym typeface="Canela Deck Regular"/>
              </a:defRPr>
            </a:lvl3pPr>
            <a:lvl4pPr marL="0" indent="1371600" defTabSz="825500">
              <a:lnSpc>
                <a:spcPct val="100000"/>
              </a:lnSpc>
              <a:buSzTx/>
              <a:buNone/>
              <a:defRPr spc="-136" sz="6800">
                <a:latin typeface="Canela Deck Regular"/>
                <a:ea typeface="Canela Deck Regular"/>
                <a:cs typeface="Canela Deck Regular"/>
                <a:sym typeface="Canela Deck Regular"/>
              </a:defRPr>
            </a:lvl4pPr>
            <a:lvl5pPr marL="0" indent="182880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1pPr>
      <a:lvl2pPr marL="0" marR="0" indent="4572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2pPr>
      <a:lvl3pPr marL="0" marR="0" indent="9144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3pPr>
      <a:lvl4pPr marL="0" marR="0" indent="13716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4pPr>
      <a:lvl5pPr marL="0" marR="0" indent="18288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5pPr>
      <a:lvl6pPr marL="0" marR="0" indent="22860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6pPr>
      <a:lvl7pPr marL="0" marR="0" indent="27432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7pPr>
      <a:lvl8pPr marL="0" marR="0" indent="32004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8pPr>
      <a:lvl9pPr marL="0" marR="0" indent="3657600" algn="ctr" defTabSz="2438400" rtl="0" latinLnBrk="0">
        <a:lnSpc>
          <a:spcPct val="80000"/>
        </a:lnSpc>
        <a:spcBef>
          <a:spcPts val="0"/>
        </a:spcBef>
        <a:spcAft>
          <a:spcPts val="0"/>
        </a:spcAft>
        <a:buClrTx/>
        <a:buSzTx/>
        <a:buFontTx/>
        <a:buNone/>
        <a:tabLst/>
        <a:defRPr b="1" baseline="0" cap="none" i="0" spc="-84" strike="noStrike" sz="8400" u="none">
          <a:solidFill>
            <a:srgbClr val="000000"/>
          </a:solidFill>
          <a:uFillTx/>
          <a:latin typeface="+mn-lt"/>
          <a:ea typeface="+mn-ea"/>
          <a:cs typeface="+mn-cs"/>
          <a:sym typeface="Helvetica"/>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YICHAO IVAN DAI"/>
          <p:cNvSpPr txBox="1"/>
          <p:nvPr>
            <p:ph type="body" idx="21"/>
          </p:nvPr>
        </p:nvSpPr>
        <p:spPr>
          <a:xfrm>
            <a:off x="1219200" y="7696617"/>
            <a:ext cx="21945600" cy="605790"/>
          </a:xfrm>
          <a:prstGeom prst="rect">
            <a:avLst/>
          </a:prstGeom>
          <a:extLst>
            <a:ext uri="{C572A759-6A51-4108-AA02-DFA0A04FC94B}">
              <ma14:wrappingTextBoxFlag xmlns:ma14="http://schemas.microsoft.com/office/mac/drawingml/2011/main" val="1"/>
            </a:ext>
          </a:extLst>
        </p:spPr>
        <p:txBody>
          <a:bodyPr/>
          <a:lstStyle>
            <a:lvl1pPr>
              <a:defRPr>
                <a:latin typeface="Canela-Regular"/>
                <a:ea typeface="Canela-Regular"/>
                <a:cs typeface="Canela-Regular"/>
                <a:sym typeface="Canela-Regular"/>
              </a:defRPr>
            </a:lvl1pPr>
          </a:lstStyle>
          <a:p>
            <a:pPr/>
            <a:r>
              <a:t>YICHAO IVAN DAI</a:t>
            </a:r>
          </a:p>
        </p:txBody>
      </p:sp>
      <p:sp>
        <p:nvSpPr>
          <p:cNvPr id="152" name="Regression Analysis on Basis Spread of Crude Oil"/>
          <p:cNvSpPr txBox="1"/>
          <p:nvPr>
            <p:ph type="ctrTitle"/>
          </p:nvPr>
        </p:nvSpPr>
        <p:spPr>
          <a:xfrm>
            <a:off x="1219200" y="2616815"/>
            <a:ext cx="21945600" cy="4267201"/>
          </a:xfrm>
          <a:prstGeom prst="rect">
            <a:avLst/>
          </a:prstGeom>
        </p:spPr>
        <p:txBody>
          <a:bodyPr/>
          <a:lstStyle>
            <a:lvl1pPr>
              <a:lnSpc>
                <a:spcPct val="120000"/>
              </a:lnSpc>
              <a:defRPr spc="-56" sz="5600"/>
            </a:lvl1pPr>
          </a:lstStyle>
          <a:p>
            <a:pPr/>
            <a:r>
              <a:t>Regression Analysis on Basis Spread of Crude Oil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odel Assumption"/>
          <p:cNvSpPr txBox="1"/>
          <p:nvPr/>
        </p:nvSpPr>
        <p:spPr>
          <a:xfrm>
            <a:off x="1219200" y="1059873"/>
            <a:ext cx="21945600" cy="1559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701675">
              <a:lnSpc>
                <a:spcPct val="100000"/>
              </a:lnSpc>
              <a:defRPr spc="-34" sz="3400">
                <a:latin typeface="Canela-Regular"/>
                <a:ea typeface="Canela-Regular"/>
                <a:cs typeface="Canela-Regular"/>
                <a:sym typeface="Canela-Regular"/>
              </a:defRPr>
            </a:pPr>
            <a:r>
              <a:t>Model Assumption</a:t>
            </a:r>
          </a:p>
          <a:p>
            <a:pPr algn="l" defTabSz="701675">
              <a:lnSpc>
                <a:spcPct val="100000"/>
              </a:lnSpc>
              <a:defRPr spc="-34" sz="3400">
                <a:latin typeface="Canela-Regular"/>
                <a:ea typeface="Canela-Regular"/>
                <a:cs typeface="Canela-Regular"/>
                <a:sym typeface="Canela-Regular"/>
              </a:defRPr>
            </a:pPr>
          </a:p>
        </p:txBody>
      </p:sp>
      <p:pic>
        <p:nvPicPr>
          <p:cNvPr id="180" name="Screen Shot 2020-12-09 at 4.20.28 AM.png" descr="Screen Shot 2020-12-09 at 4.20.28 AM.png"/>
          <p:cNvPicPr>
            <a:picLocks noChangeAspect="1"/>
          </p:cNvPicPr>
          <p:nvPr/>
        </p:nvPicPr>
        <p:blipFill>
          <a:blip r:embed="rId2">
            <a:extLst/>
          </a:blip>
          <a:stretch>
            <a:fillRect/>
          </a:stretch>
        </p:blipFill>
        <p:spPr>
          <a:xfrm>
            <a:off x="5825124" y="782765"/>
            <a:ext cx="18993813" cy="12591881"/>
          </a:xfrm>
          <a:prstGeom prst="rect">
            <a:avLst/>
          </a:prstGeom>
          <a:ln w="12700">
            <a:miter lim="400000"/>
          </a:ln>
        </p:spPr>
      </p:pic>
      <p:sp>
        <p:nvSpPr>
          <p:cNvPr id="181" name="Multicollinearity"/>
          <p:cNvSpPr txBox="1"/>
          <p:nvPr/>
        </p:nvSpPr>
        <p:spPr>
          <a:xfrm>
            <a:off x="1219200" y="2148661"/>
            <a:ext cx="21945600" cy="1559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701675">
              <a:lnSpc>
                <a:spcPct val="100000"/>
              </a:lnSpc>
              <a:defRPr spc="-34" sz="3400">
                <a:latin typeface="Canela-Regular"/>
                <a:ea typeface="Canela-Regular"/>
                <a:cs typeface="Canela-Regular"/>
                <a:sym typeface="Canela-Regular"/>
              </a:defRPr>
            </a:pPr>
            <a:r>
              <a:t>Multicollinearity</a:t>
            </a:r>
          </a:p>
          <a:p>
            <a:pPr algn="l" defTabSz="701675">
              <a:lnSpc>
                <a:spcPct val="100000"/>
              </a:lnSpc>
              <a:defRPr spc="-34" sz="3400">
                <a:latin typeface="Canela-Regular"/>
                <a:ea typeface="Canela-Regular"/>
                <a:cs typeface="Canela-Regular"/>
                <a:sym typeface="Canela-Regular"/>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Model Assumption"/>
          <p:cNvSpPr txBox="1"/>
          <p:nvPr/>
        </p:nvSpPr>
        <p:spPr>
          <a:xfrm>
            <a:off x="1219200" y="1059873"/>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Model Assumption</a:t>
            </a:r>
          </a:p>
          <a:p>
            <a:pPr algn="l" defTabSz="825500">
              <a:lnSpc>
                <a:spcPct val="100000"/>
              </a:lnSpc>
              <a:defRPr spc="-29" sz="3000">
                <a:latin typeface="Canela-Regular"/>
                <a:ea typeface="Canela-Regular"/>
                <a:cs typeface="Canela-Regular"/>
                <a:sym typeface="Canela-Regular"/>
              </a:defRPr>
            </a:pPr>
          </a:p>
        </p:txBody>
      </p:sp>
      <p:pic>
        <p:nvPicPr>
          <p:cNvPr id="184" name="Screen Shot 2020-12-09 at 4.20.56 AM.png" descr="Screen Shot 2020-12-09 at 4.20.56 AM.png"/>
          <p:cNvPicPr>
            <a:picLocks noChangeAspect="1"/>
          </p:cNvPicPr>
          <p:nvPr/>
        </p:nvPicPr>
        <p:blipFill>
          <a:blip r:embed="rId2">
            <a:extLst/>
          </a:blip>
          <a:stretch>
            <a:fillRect/>
          </a:stretch>
        </p:blipFill>
        <p:spPr>
          <a:xfrm>
            <a:off x="1029888" y="2535251"/>
            <a:ext cx="22324224" cy="625912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Screen Shot 2020-12-09 at 4.22.10 AM.png" descr="Screen Shot 2020-12-09 at 4.22.10 AM.png"/>
          <p:cNvPicPr>
            <a:picLocks noChangeAspect="1"/>
          </p:cNvPicPr>
          <p:nvPr/>
        </p:nvPicPr>
        <p:blipFill>
          <a:blip r:embed="rId2">
            <a:extLst/>
          </a:blip>
          <a:stretch>
            <a:fillRect/>
          </a:stretch>
        </p:blipFill>
        <p:spPr>
          <a:xfrm>
            <a:off x="3995998" y="1282223"/>
            <a:ext cx="16392004" cy="12405811"/>
          </a:xfrm>
          <a:prstGeom prst="rect">
            <a:avLst/>
          </a:prstGeom>
          <a:ln w="12700">
            <a:miter lim="400000"/>
          </a:ln>
        </p:spPr>
      </p:pic>
      <p:sp>
        <p:nvSpPr>
          <p:cNvPr id="187" name="Model Assumption:…"/>
          <p:cNvSpPr txBox="1"/>
          <p:nvPr/>
        </p:nvSpPr>
        <p:spPr>
          <a:xfrm>
            <a:off x="1219200" y="618150"/>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Model Assumption:</a:t>
            </a:r>
          </a:p>
          <a:p>
            <a:pPr algn="l" defTabSz="825500">
              <a:lnSpc>
                <a:spcPct val="100000"/>
              </a:lnSpc>
              <a:defRPr spc="-29" sz="3000">
                <a:latin typeface="Canela-Regular"/>
                <a:ea typeface="Canela-Regular"/>
                <a:cs typeface="Canela-Regular"/>
                <a:sym typeface="Canela-Regular"/>
              </a:defRPr>
            </a:pPr>
            <a:r>
              <a:t>Normal error</a:t>
            </a:r>
          </a:p>
          <a:p>
            <a:pPr algn="l" defTabSz="825500">
              <a:lnSpc>
                <a:spcPct val="100000"/>
              </a:lnSpc>
              <a:defRPr spc="-29" sz="3000">
                <a:latin typeface="Canela-Regular"/>
                <a:ea typeface="Canela-Regular"/>
                <a:cs typeface="Canela-Regular"/>
                <a:sym typeface="Canela-Regular"/>
              </a:defRPr>
            </a:pPr>
            <a:r>
              <a:t>Homoscedastic</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Dimension Reduction - AIC Backward"/>
          <p:cNvSpPr txBox="1"/>
          <p:nvPr/>
        </p:nvSpPr>
        <p:spPr>
          <a:xfrm>
            <a:off x="1219200" y="320500"/>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Dimension Reduction - AIC Backward </a:t>
            </a:r>
          </a:p>
          <a:p>
            <a:pPr algn="l" defTabSz="825500">
              <a:lnSpc>
                <a:spcPct val="100000"/>
              </a:lnSpc>
              <a:defRPr spc="-29" sz="3000">
                <a:latin typeface="Canela-Regular"/>
                <a:ea typeface="Canela-Regular"/>
                <a:cs typeface="Canela-Regular"/>
                <a:sym typeface="Canela-Regular"/>
              </a:defRPr>
            </a:pPr>
          </a:p>
        </p:txBody>
      </p:sp>
      <p:pic>
        <p:nvPicPr>
          <p:cNvPr id="190" name="Screen Shot 2020-12-09 at 4.23.29 AM.png" descr="Screen Shot 2020-12-09 at 4.23.29 AM.png"/>
          <p:cNvPicPr>
            <a:picLocks noChangeAspect="1"/>
          </p:cNvPicPr>
          <p:nvPr/>
        </p:nvPicPr>
        <p:blipFill>
          <a:blip r:embed="rId2">
            <a:extLst/>
          </a:blip>
          <a:stretch>
            <a:fillRect/>
          </a:stretch>
        </p:blipFill>
        <p:spPr>
          <a:xfrm>
            <a:off x="1219200" y="1341786"/>
            <a:ext cx="21945600" cy="5143904"/>
          </a:xfrm>
          <a:prstGeom prst="rect">
            <a:avLst/>
          </a:prstGeom>
          <a:ln w="12700">
            <a:miter lim="400000"/>
          </a:ln>
        </p:spPr>
      </p:pic>
      <p:pic>
        <p:nvPicPr>
          <p:cNvPr id="191" name="Screen Shot 2020-12-09 at 4.23.53 AM.png" descr="Screen Shot 2020-12-09 at 4.23.53 AM.png"/>
          <p:cNvPicPr>
            <a:picLocks noChangeAspect="1"/>
          </p:cNvPicPr>
          <p:nvPr/>
        </p:nvPicPr>
        <p:blipFill>
          <a:blip r:embed="rId3">
            <a:extLst/>
          </a:blip>
          <a:stretch>
            <a:fillRect/>
          </a:stretch>
        </p:blipFill>
        <p:spPr>
          <a:xfrm>
            <a:off x="1683180" y="6405567"/>
            <a:ext cx="20321810" cy="5105729"/>
          </a:xfrm>
          <a:prstGeom prst="rect">
            <a:avLst/>
          </a:prstGeom>
          <a:ln w="12700">
            <a:miter lim="400000"/>
          </a:ln>
        </p:spPr>
      </p:pic>
      <p:pic>
        <p:nvPicPr>
          <p:cNvPr id="192" name="Screen Shot 2020-12-09 at 4.24.11 AM.png" descr="Screen Shot 2020-12-09 at 4.24.11 AM.png"/>
          <p:cNvPicPr>
            <a:picLocks noChangeAspect="1"/>
          </p:cNvPicPr>
          <p:nvPr/>
        </p:nvPicPr>
        <p:blipFill>
          <a:blip r:embed="rId4">
            <a:extLst/>
          </a:blip>
          <a:stretch>
            <a:fillRect/>
          </a:stretch>
        </p:blipFill>
        <p:spPr>
          <a:xfrm>
            <a:off x="2118906" y="11515087"/>
            <a:ext cx="19957444" cy="188041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Dimension Reduction - LASSO"/>
          <p:cNvSpPr txBox="1"/>
          <p:nvPr/>
        </p:nvSpPr>
        <p:spPr>
          <a:xfrm>
            <a:off x="1219200" y="839011"/>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Dimension Reduction - LASSO</a:t>
            </a:r>
          </a:p>
          <a:p>
            <a:pPr algn="l" defTabSz="825500">
              <a:lnSpc>
                <a:spcPct val="100000"/>
              </a:lnSpc>
              <a:defRPr spc="-29" sz="3000">
                <a:latin typeface="Canela-Regular"/>
                <a:ea typeface="Canela-Regular"/>
                <a:cs typeface="Canela-Regular"/>
                <a:sym typeface="Canela-Regular"/>
              </a:defRPr>
            </a:pPr>
          </a:p>
        </p:txBody>
      </p:sp>
      <p:pic>
        <p:nvPicPr>
          <p:cNvPr id="195" name="Screen Shot 2020-12-09 at 4.25.32 AM.png" descr="Screen Shot 2020-12-09 at 4.25.32 AM.png"/>
          <p:cNvPicPr>
            <a:picLocks noChangeAspect="1"/>
          </p:cNvPicPr>
          <p:nvPr/>
        </p:nvPicPr>
        <p:blipFill>
          <a:blip r:embed="rId2">
            <a:extLst/>
          </a:blip>
          <a:stretch>
            <a:fillRect/>
          </a:stretch>
        </p:blipFill>
        <p:spPr>
          <a:xfrm>
            <a:off x="12875817" y="659739"/>
            <a:ext cx="10101556" cy="2606854"/>
          </a:xfrm>
          <a:prstGeom prst="rect">
            <a:avLst/>
          </a:prstGeom>
          <a:ln w="12700">
            <a:miter lim="400000"/>
          </a:ln>
        </p:spPr>
      </p:pic>
      <p:pic>
        <p:nvPicPr>
          <p:cNvPr id="196" name="Screen Shot 2020-12-09 at 4.26.46 AM.png" descr="Screen Shot 2020-12-09 at 4.26.46 AM.png"/>
          <p:cNvPicPr>
            <a:picLocks noChangeAspect="1"/>
          </p:cNvPicPr>
          <p:nvPr/>
        </p:nvPicPr>
        <p:blipFill>
          <a:blip r:embed="rId3">
            <a:extLst/>
          </a:blip>
          <a:stretch>
            <a:fillRect/>
          </a:stretch>
        </p:blipFill>
        <p:spPr>
          <a:xfrm>
            <a:off x="454094" y="3279871"/>
            <a:ext cx="23475812" cy="833474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Dimension Reduction - LASSO"/>
          <p:cNvSpPr txBox="1"/>
          <p:nvPr/>
        </p:nvSpPr>
        <p:spPr>
          <a:xfrm>
            <a:off x="1219200" y="839011"/>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Dimension Reduction - LASSO</a:t>
            </a:r>
          </a:p>
          <a:p>
            <a:pPr algn="l" defTabSz="825500">
              <a:lnSpc>
                <a:spcPct val="100000"/>
              </a:lnSpc>
              <a:defRPr spc="-29" sz="3000">
                <a:latin typeface="Canela-Regular"/>
                <a:ea typeface="Canela-Regular"/>
                <a:cs typeface="Canela-Regular"/>
                <a:sym typeface="Canela-Regular"/>
              </a:defRPr>
            </a:pPr>
          </a:p>
        </p:txBody>
      </p:sp>
      <p:pic>
        <p:nvPicPr>
          <p:cNvPr id="199" name="Screen Shot 2020-12-09 at 4.27.27 AM.png" descr="Screen Shot 2020-12-09 at 4.27.27 AM.png"/>
          <p:cNvPicPr>
            <a:picLocks noChangeAspect="1"/>
          </p:cNvPicPr>
          <p:nvPr/>
        </p:nvPicPr>
        <p:blipFill>
          <a:blip r:embed="rId2">
            <a:extLst/>
          </a:blip>
          <a:stretch>
            <a:fillRect/>
          </a:stretch>
        </p:blipFill>
        <p:spPr>
          <a:xfrm>
            <a:off x="2949494" y="1560336"/>
            <a:ext cx="17125635" cy="1164700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Screen Shot 2020-12-09 at 4.28.26 AM.png" descr="Screen Shot 2020-12-09 at 4.28.26 AM.png"/>
          <p:cNvPicPr>
            <a:picLocks noChangeAspect="1"/>
          </p:cNvPicPr>
          <p:nvPr/>
        </p:nvPicPr>
        <p:blipFill>
          <a:blip r:embed="rId2">
            <a:extLst/>
          </a:blip>
          <a:stretch>
            <a:fillRect/>
          </a:stretch>
        </p:blipFill>
        <p:spPr>
          <a:xfrm>
            <a:off x="3427272" y="1255231"/>
            <a:ext cx="17529456" cy="11205538"/>
          </a:xfrm>
          <a:prstGeom prst="rect">
            <a:avLst/>
          </a:prstGeom>
          <a:ln w="12700">
            <a:miter lim="400000"/>
          </a:ln>
        </p:spPr>
      </p:pic>
      <p:sp>
        <p:nvSpPr>
          <p:cNvPr id="202" name="Dimension Reduction - LASSO"/>
          <p:cNvSpPr txBox="1"/>
          <p:nvPr/>
        </p:nvSpPr>
        <p:spPr>
          <a:xfrm>
            <a:off x="1219200" y="524194"/>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Dimension Reduction - LASSO</a:t>
            </a:r>
          </a:p>
          <a:p>
            <a:pPr algn="l" defTabSz="825500">
              <a:lnSpc>
                <a:spcPct val="100000"/>
              </a:lnSpc>
              <a:defRPr spc="-29" sz="3000">
                <a:latin typeface="Canela-Regular"/>
                <a:ea typeface="Canela-Regular"/>
                <a:cs typeface="Canela-Regular"/>
                <a:sym typeface="Canela-Regular"/>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Model Comparison"/>
          <p:cNvSpPr txBox="1"/>
          <p:nvPr/>
        </p:nvSpPr>
        <p:spPr>
          <a:xfrm>
            <a:off x="1219200" y="2071578"/>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Model Comparison</a:t>
            </a:r>
          </a:p>
          <a:p>
            <a:pPr algn="l" defTabSz="825500">
              <a:lnSpc>
                <a:spcPct val="100000"/>
              </a:lnSpc>
              <a:defRPr spc="-29" sz="3000">
                <a:latin typeface="Canela-Regular"/>
                <a:ea typeface="Canela-Regular"/>
                <a:cs typeface="Canela-Regular"/>
                <a:sym typeface="Canela-Regular"/>
              </a:defRPr>
            </a:pPr>
          </a:p>
        </p:txBody>
      </p:sp>
      <p:pic>
        <p:nvPicPr>
          <p:cNvPr id="205" name="Screen Shot 2020-12-09 at 4.29.24 AM.png" descr="Screen Shot 2020-12-09 at 4.29.24 AM.png"/>
          <p:cNvPicPr>
            <a:picLocks noChangeAspect="1"/>
          </p:cNvPicPr>
          <p:nvPr/>
        </p:nvPicPr>
        <p:blipFill>
          <a:blip r:embed="rId2">
            <a:extLst/>
          </a:blip>
          <a:stretch>
            <a:fillRect/>
          </a:stretch>
        </p:blipFill>
        <p:spPr>
          <a:xfrm>
            <a:off x="-29000" y="3920521"/>
            <a:ext cx="23526169" cy="507427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Main Finding  / Discussion"/>
          <p:cNvSpPr txBox="1"/>
          <p:nvPr/>
        </p:nvSpPr>
        <p:spPr>
          <a:xfrm>
            <a:off x="1219200" y="904724"/>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Main Finding  / Discussion</a:t>
            </a:r>
          </a:p>
          <a:p>
            <a:pPr algn="l" defTabSz="825500">
              <a:lnSpc>
                <a:spcPct val="100000"/>
              </a:lnSpc>
              <a:defRPr spc="-29" sz="3000">
                <a:latin typeface="Canela-Regular"/>
                <a:ea typeface="Canela-Regular"/>
                <a:cs typeface="Canela-Regular"/>
                <a:sym typeface="Canela-Regular"/>
              </a:defRPr>
            </a:pPr>
          </a:p>
        </p:txBody>
      </p:sp>
      <p:pic>
        <p:nvPicPr>
          <p:cNvPr id="208" name="Screen Shot 2020-12-09 at 4.30.01 AM.png" descr="Screen Shot 2020-12-09 at 4.30.01 AM.png"/>
          <p:cNvPicPr>
            <a:picLocks noChangeAspect="1"/>
          </p:cNvPicPr>
          <p:nvPr/>
        </p:nvPicPr>
        <p:blipFill>
          <a:blip r:embed="rId2">
            <a:extLst/>
          </a:blip>
          <a:stretch>
            <a:fillRect/>
          </a:stretch>
        </p:blipFill>
        <p:spPr>
          <a:xfrm>
            <a:off x="65207" y="2407483"/>
            <a:ext cx="24253586" cy="969637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Main Finding  / Discussion"/>
          <p:cNvSpPr txBox="1"/>
          <p:nvPr/>
        </p:nvSpPr>
        <p:spPr>
          <a:xfrm>
            <a:off x="1219200" y="904724"/>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Main Finding  / Discussion</a:t>
            </a:r>
          </a:p>
          <a:p>
            <a:pPr algn="l" defTabSz="825500">
              <a:lnSpc>
                <a:spcPct val="100000"/>
              </a:lnSpc>
              <a:defRPr spc="-29" sz="3000">
                <a:latin typeface="Canela-Regular"/>
                <a:ea typeface="Canela-Regular"/>
                <a:cs typeface="Canela-Regular"/>
                <a:sym typeface="Canela-Regular"/>
              </a:defRPr>
            </a:pPr>
          </a:p>
        </p:txBody>
      </p:sp>
      <p:pic>
        <p:nvPicPr>
          <p:cNvPr id="211" name="Screen Shot 2020-12-09 at 4.30.41 AM.png" descr="Screen Shot 2020-12-09 at 4.30.41 AM.png"/>
          <p:cNvPicPr>
            <a:picLocks noChangeAspect="1"/>
          </p:cNvPicPr>
          <p:nvPr/>
        </p:nvPicPr>
        <p:blipFill>
          <a:blip r:embed="rId2">
            <a:extLst/>
          </a:blip>
          <a:stretch>
            <a:fillRect/>
          </a:stretch>
        </p:blipFill>
        <p:spPr>
          <a:xfrm>
            <a:off x="92854" y="2809173"/>
            <a:ext cx="24198292" cy="936544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Incentive for the research…"/>
          <p:cNvSpPr txBox="1"/>
          <p:nvPr/>
        </p:nvSpPr>
        <p:spPr>
          <a:xfrm>
            <a:off x="363156" y="1897686"/>
            <a:ext cx="23657688" cy="11060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2" sz="4300">
                <a:latin typeface="Canela-Regular"/>
                <a:ea typeface="Canela-Regular"/>
                <a:cs typeface="Canela-Regular"/>
                <a:sym typeface="Canela-Regular"/>
              </a:defRPr>
            </a:pPr>
            <a:r>
              <a:t>Incentive for the research</a:t>
            </a:r>
          </a:p>
          <a:p>
            <a:pPr algn="l" defTabSz="825500">
              <a:lnSpc>
                <a:spcPct val="100000"/>
              </a:lnSpc>
              <a:defRPr spc="-42" sz="4300">
                <a:latin typeface="Canela-Regular"/>
                <a:ea typeface="Canela-Regular"/>
                <a:cs typeface="Canela-Regular"/>
                <a:sym typeface="Canela-Regular"/>
              </a:defRPr>
            </a:pPr>
          </a:p>
          <a:p>
            <a:pPr algn="l" defTabSz="457200">
              <a:lnSpc>
                <a:spcPct val="100000"/>
              </a:lnSpc>
              <a:defRPr sz="4300">
                <a:latin typeface="Times New Roman"/>
                <a:ea typeface="Times New Roman"/>
                <a:cs typeface="Times New Roman"/>
                <a:sym typeface="Times New Roman"/>
              </a:defRPr>
            </a:pPr>
            <a:r>
              <a:t>Hedgers can partly eliminate the basis risks or even gain some arbitrage profits by knowing the basis in advance.</a:t>
            </a:r>
          </a:p>
          <a:p>
            <a:pPr algn="l" defTabSz="457200">
              <a:lnSpc>
                <a:spcPct val="100000"/>
              </a:lnSpc>
              <a:defRPr sz="4300">
                <a:latin typeface="Times New Roman"/>
                <a:ea typeface="Times New Roman"/>
                <a:cs typeface="Times New Roman"/>
                <a:sym typeface="Times New Roman"/>
              </a:defRPr>
            </a:pPr>
          </a:p>
          <a:p>
            <a:pPr algn="l" defTabSz="457200">
              <a:lnSpc>
                <a:spcPct val="100000"/>
              </a:lnSpc>
              <a:defRPr sz="4300">
                <a:latin typeface="Times New Roman"/>
                <a:ea typeface="Times New Roman"/>
                <a:cs typeface="Times New Roman"/>
                <a:sym typeface="Times New Roman"/>
              </a:defRPr>
            </a:pPr>
            <a:r>
              <a:t>Consequently, the basis should be zero at the maturity date. However, the basis may be positive or negative prior to maturity. Hence, explore the basis spread of WTI crude oil spot and futures price help investors who invest in WTI crude oil to eliminate some basis risks and minimize losses or even gain some arbitrage profit.</a:t>
            </a:r>
          </a:p>
        </p:txBody>
      </p:sp>
      <p:pic>
        <p:nvPicPr>
          <p:cNvPr id="155" name="Screen Shot 2020-12-09 at 4.40.49 AM.png" descr="Screen Shot 2020-12-09 at 4.40.49 AM.png"/>
          <p:cNvPicPr>
            <a:picLocks noChangeAspect="1"/>
          </p:cNvPicPr>
          <p:nvPr/>
        </p:nvPicPr>
        <p:blipFill>
          <a:blip r:embed="rId2">
            <a:extLst/>
          </a:blip>
          <a:stretch>
            <a:fillRect/>
          </a:stretch>
        </p:blipFill>
        <p:spPr>
          <a:xfrm>
            <a:off x="15698660" y="7820728"/>
            <a:ext cx="7576207" cy="5677211"/>
          </a:xfrm>
          <a:prstGeom prst="rect">
            <a:avLst/>
          </a:prstGeom>
          <a:ln w="12700">
            <a:miter lim="400000"/>
          </a:ln>
        </p:spPr>
      </p:pic>
      <p:pic>
        <p:nvPicPr>
          <p:cNvPr id="156" name="Screen Shot 2020-12-09 at 4.43.38 AM.png" descr="Screen Shot 2020-12-09 at 4.43.38 AM.png"/>
          <p:cNvPicPr>
            <a:picLocks noChangeAspect="1"/>
          </p:cNvPicPr>
          <p:nvPr/>
        </p:nvPicPr>
        <p:blipFill>
          <a:blip r:embed="rId3">
            <a:extLst/>
          </a:blip>
          <a:stretch>
            <a:fillRect/>
          </a:stretch>
        </p:blipFill>
        <p:spPr>
          <a:xfrm>
            <a:off x="228843" y="7740705"/>
            <a:ext cx="15955952" cy="583725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onclusion / Further Thinking…"/>
          <p:cNvSpPr txBox="1"/>
          <p:nvPr/>
        </p:nvSpPr>
        <p:spPr>
          <a:xfrm>
            <a:off x="1219200" y="2071578"/>
            <a:ext cx="21945600" cy="12184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Conclusion / Further Thinking </a:t>
            </a:r>
          </a:p>
          <a:p>
            <a:pPr algn="l" defTabSz="825500">
              <a:lnSpc>
                <a:spcPct val="100000"/>
              </a:lnSpc>
              <a:defRPr spc="-31" sz="3100">
                <a:latin typeface="Canela-Regular"/>
                <a:ea typeface="Canela-Regular"/>
                <a:cs typeface="Canela-Regular"/>
                <a:sym typeface="Canela-Regular"/>
              </a:defRPr>
            </a:pPr>
          </a:p>
          <a:p>
            <a:pPr algn="just" defTabSz="457200">
              <a:lnSpc>
                <a:spcPts val="4900"/>
              </a:lnSpc>
              <a:defRPr sz="3100">
                <a:latin typeface="Times New Roman"/>
                <a:ea typeface="Times New Roman"/>
                <a:cs typeface="Times New Roman"/>
                <a:sym typeface="Times New Roman"/>
              </a:defRPr>
            </a:pPr>
            <a:r>
              <a:t>The final result shows that the LASSO model has the best model performance, which can explain 26% of the basis variability with the lowest root mean square error. The adjusting R square is a little bit higher than the empirical value of 25% for times-series and stationary explanatory variables. As a result, the LASSO regression model can be considered as a quite good model. </a:t>
            </a:r>
          </a:p>
          <a:p>
            <a:pPr algn="just" defTabSz="457200">
              <a:lnSpc>
                <a:spcPts val="5000"/>
              </a:lnSpc>
              <a:defRPr sz="3200">
                <a:latin typeface="Times New Roman"/>
                <a:ea typeface="Times New Roman"/>
                <a:cs typeface="Times New Roman"/>
                <a:sym typeface="Times New Roman"/>
              </a:defRPr>
            </a:pPr>
          </a:p>
          <a:p>
            <a:pPr algn="l" defTabSz="457200">
              <a:lnSpc>
                <a:spcPct val="100000"/>
              </a:lnSpc>
              <a:defRPr sz="3200">
                <a:latin typeface="Times New Roman"/>
                <a:ea typeface="Times New Roman"/>
                <a:cs typeface="Times New Roman"/>
                <a:sym typeface="Times New Roman"/>
              </a:defRPr>
            </a:pPr>
            <a:r>
              <a:t>we can find the LASSO regression model does not do well in predicting the relatively large spread. </a:t>
            </a:r>
          </a:p>
          <a:p>
            <a:pPr algn="just" defTabSz="457200">
              <a:lnSpc>
                <a:spcPts val="4900"/>
              </a:lnSpc>
              <a:defRPr sz="3100">
                <a:latin typeface="Times New Roman"/>
                <a:ea typeface="Times New Roman"/>
                <a:cs typeface="Times New Roman"/>
                <a:sym typeface="Times New Roman"/>
              </a:defRPr>
            </a:pPr>
          </a:p>
          <a:p>
            <a:pPr algn="just" defTabSz="457200">
              <a:lnSpc>
                <a:spcPts val="4900"/>
              </a:lnSpc>
              <a:defRPr sz="3100">
                <a:latin typeface="Times New Roman"/>
                <a:ea typeface="Times New Roman"/>
                <a:cs typeface="Times New Roman"/>
                <a:sym typeface="Times New Roman"/>
              </a:defRPr>
            </a:pPr>
            <a:r>
              <a:t>By comparing the predicted basis and real basis, we have seen that the predictive model is powerful to predict the movement direction or even the basis spread when there is a significant event in the world market. </a:t>
            </a:r>
          </a:p>
          <a:p>
            <a:pPr algn="just" defTabSz="457200">
              <a:lnSpc>
                <a:spcPts val="4900"/>
              </a:lnSpc>
              <a:defRPr sz="3100">
                <a:latin typeface="Times New Roman"/>
                <a:ea typeface="Times New Roman"/>
                <a:cs typeface="Times New Roman"/>
                <a:sym typeface="Times New Roman"/>
              </a:defRPr>
            </a:pPr>
          </a:p>
          <a:p>
            <a:pPr algn="just" defTabSz="457200">
              <a:lnSpc>
                <a:spcPts val="4900"/>
              </a:lnSpc>
              <a:defRPr sz="3100">
                <a:latin typeface="Times New Roman"/>
                <a:ea typeface="Times New Roman"/>
                <a:cs typeface="Times New Roman"/>
                <a:sym typeface="Times New Roman"/>
              </a:defRPr>
            </a:pPr>
            <a:r>
              <a:t>The time period during the three main financial crises in 21 century shows strong evidence that the predicted model is more accurate when there are influential events. For the other side, it more likely to indicate that the WTI crude oil basis spread is predictable when there is an influential event. However, if there are not influential factors in the market, the predicted basis spread becomes inaccurate and more like random work. </a:t>
            </a:r>
          </a:p>
          <a:p>
            <a:pPr algn="just" defTabSz="457200">
              <a:lnSpc>
                <a:spcPts val="4900"/>
              </a:lnSpc>
              <a:defRPr sz="3100">
                <a:latin typeface="Times New Roman"/>
                <a:ea typeface="Times New Roman"/>
                <a:cs typeface="Times New Roman"/>
                <a:sym typeface="Times New Roman"/>
              </a:defRPr>
            </a:pPr>
          </a:p>
          <a:p>
            <a:pPr algn="just" defTabSz="457200">
              <a:lnSpc>
                <a:spcPts val="4900"/>
              </a:lnSpc>
              <a:defRPr sz="3100">
                <a:latin typeface="Times New Roman"/>
                <a:ea typeface="Times New Roman"/>
                <a:cs typeface="Times New Roman"/>
                <a:sym typeface="Times New Roman"/>
              </a:defRPr>
            </a:pPr>
            <a:r>
              <a:t>Due to COVID-19, the financial market has been suffered for some time. As a result, further research can conduct more research about how basis of crude oil is driven by the COVID-19. In this research, we used the data ranged from January 2000 to December 2018 excluding the driven power by COVID-19. However, by applying the LASSO predictive model to the data during COVID-19, we have found the huge error and smallest adjusting R square. It may indicate the further research should separate their data and observe the COVID-19’ effect respectively. Moreover, further research also can be conducted to use the non-linear way to predict the basis of WTI crude oil.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ference"/>
          <p:cNvSpPr txBox="1"/>
          <p:nvPr/>
        </p:nvSpPr>
        <p:spPr>
          <a:xfrm>
            <a:off x="1219200" y="847484"/>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Reference</a:t>
            </a:r>
          </a:p>
          <a:p>
            <a:pPr algn="l" defTabSz="825500">
              <a:lnSpc>
                <a:spcPct val="100000"/>
              </a:lnSpc>
              <a:defRPr spc="-29" sz="3000">
                <a:latin typeface="Canela-Regular"/>
                <a:ea typeface="Canela-Regular"/>
                <a:cs typeface="Canela-Regular"/>
                <a:sym typeface="Canela-Regular"/>
              </a:defRPr>
            </a:pPr>
          </a:p>
        </p:txBody>
      </p:sp>
      <p:pic>
        <p:nvPicPr>
          <p:cNvPr id="216" name="Screen Shot 2020-12-09 at 4.33.18 AM.png" descr="Screen Shot 2020-12-09 at 4.33.18 AM.png"/>
          <p:cNvPicPr>
            <a:picLocks noChangeAspect="1"/>
          </p:cNvPicPr>
          <p:nvPr/>
        </p:nvPicPr>
        <p:blipFill>
          <a:blip r:embed="rId2">
            <a:extLst/>
          </a:blip>
          <a:stretch>
            <a:fillRect/>
          </a:stretch>
        </p:blipFill>
        <p:spPr>
          <a:xfrm>
            <a:off x="2649658" y="2069876"/>
            <a:ext cx="19084684" cy="1056235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R Code to realize the result"/>
          <p:cNvSpPr txBox="1"/>
          <p:nvPr/>
        </p:nvSpPr>
        <p:spPr>
          <a:xfrm>
            <a:off x="1219200" y="961963"/>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29" sz="3000">
                <a:latin typeface="Canela-Regular"/>
                <a:ea typeface="Canela-Regular"/>
                <a:cs typeface="Canela-Regular"/>
                <a:sym typeface="Canela-Regular"/>
              </a:defRPr>
            </a:pPr>
            <a:r>
              <a:t>R Code to realize the result</a:t>
            </a:r>
          </a:p>
          <a:p>
            <a:pPr algn="l" defTabSz="825500">
              <a:lnSpc>
                <a:spcPct val="100000"/>
              </a:lnSpc>
              <a:defRPr spc="-29" sz="3000">
                <a:latin typeface="Canela-Regular"/>
                <a:ea typeface="Canela-Regular"/>
                <a:cs typeface="Canela-Regular"/>
                <a:sym typeface="Canela-Regular"/>
              </a:defRPr>
            </a:pPr>
          </a:p>
        </p:txBody>
      </p:sp>
      <p:pic>
        <p:nvPicPr>
          <p:cNvPr id="219" name="Screen Shot 2020-12-09 at 4.33.52 AM.png" descr="Screen Shot 2020-12-09 at 4.33.52 AM.png"/>
          <p:cNvPicPr>
            <a:picLocks noChangeAspect="1"/>
          </p:cNvPicPr>
          <p:nvPr/>
        </p:nvPicPr>
        <p:blipFill>
          <a:blip r:embed="rId2">
            <a:extLst/>
          </a:blip>
          <a:stretch>
            <a:fillRect/>
          </a:stretch>
        </p:blipFill>
        <p:spPr>
          <a:xfrm>
            <a:off x="1110243" y="1753215"/>
            <a:ext cx="10451566" cy="11813146"/>
          </a:xfrm>
          <a:prstGeom prst="rect">
            <a:avLst/>
          </a:prstGeom>
          <a:ln w="12700">
            <a:miter lim="400000"/>
          </a:ln>
        </p:spPr>
      </p:pic>
      <p:pic>
        <p:nvPicPr>
          <p:cNvPr id="220" name="Screen Shot 2020-12-09 at 4.34.14 AM.png" descr="Screen Shot 2020-12-09 at 4.34.14 AM.png"/>
          <p:cNvPicPr>
            <a:picLocks noChangeAspect="1"/>
          </p:cNvPicPr>
          <p:nvPr/>
        </p:nvPicPr>
        <p:blipFill>
          <a:blip r:embed="rId3">
            <a:extLst/>
          </a:blip>
          <a:stretch>
            <a:fillRect/>
          </a:stretch>
        </p:blipFill>
        <p:spPr>
          <a:xfrm>
            <a:off x="11392347" y="1936286"/>
            <a:ext cx="10833295" cy="1144700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Data sources, Data description, Missing Value"/>
          <p:cNvSpPr txBox="1"/>
          <p:nvPr/>
        </p:nvSpPr>
        <p:spPr>
          <a:xfrm>
            <a:off x="1219200" y="848718"/>
            <a:ext cx="21945600" cy="5425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39" sz="3900">
                <a:latin typeface="Canela-Regular"/>
                <a:ea typeface="Canela-Regular"/>
                <a:cs typeface="Canela-Regular"/>
                <a:sym typeface="Canela-Regular"/>
              </a:defRPr>
            </a:pPr>
            <a:r>
              <a:t>Data sources, Data description, Missing Value</a:t>
            </a:r>
          </a:p>
          <a:p>
            <a:pPr algn="l" defTabSz="825500">
              <a:lnSpc>
                <a:spcPct val="100000"/>
              </a:lnSpc>
              <a:defRPr spc="-39" sz="3900">
                <a:latin typeface="Canela-Regular"/>
                <a:ea typeface="Canela-Regular"/>
                <a:cs typeface="Canela-Regular"/>
                <a:sym typeface="Canela-Regular"/>
              </a:defRPr>
            </a:pPr>
          </a:p>
        </p:txBody>
      </p:sp>
      <p:pic>
        <p:nvPicPr>
          <p:cNvPr id="159" name="Screen Shot 2020-12-09 at 4.12.16 AM.png" descr="Screen Shot 2020-12-09 at 4.12.16 AM.png"/>
          <p:cNvPicPr>
            <a:picLocks noChangeAspect="1"/>
          </p:cNvPicPr>
          <p:nvPr/>
        </p:nvPicPr>
        <p:blipFill>
          <a:blip r:embed="rId2">
            <a:extLst/>
          </a:blip>
          <a:stretch>
            <a:fillRect/>
          </a:stretch>
        </p:blipFill>
        <p:spPr>
          <a:xfrm>
            <a:off x="1433889" y="2315184"/>
            <a:ext cx="21516222" cy="90856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Data sources, Data description, Missing Value"/>
          <p:cNvSpPr txBox="1"/>
          <p:nvPr/>
        </p:nvSpPr>
        <p:spPr>
          <a:xfrm>
            <a:off x="1219200" y="1428710"/>
            <a:ext cx="21945600" cy="5425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1" sz="4100">
                <a:latin typeface="Canela-Regular"/>
                <a:ea typeface="Canela-Regular"/>
                <a:cs typeface="Canela-Regular"/>
                <a:sym typeface="Canela-Regular"/>
              </a:defRPr>
            </a:pPr>
            <a:r>
              <a:t>Data sources, Data description, Missing Value</a:t>
            </a:r>
          </a:p>
          <a:p>
            <a:pPr algn="l" defTabSz="825500">
              <a:lnSpc>
                <a:spcPct val="100000"/>
              </a:lnSpc>
              <a:defRPr spc="-41" sz="4100">
                <a:latin typeface="Canela-Regular"/>
                <a:ea typeface="Canela-Regular"/>
                <a:cs typeface="Canela-Regular"/>
                <a:sym typeface="Canela-Regular"/>
              </a:defRPr>
            </a:pPr>
          </a:p>
        </p:txBody>
      </p:sp>
      <p:pic>
        <p:nvPicPr>
          <p:cNvPr id="162" name="Screen Shot 2020-12-09 at 4.14.31 AM.png" descr="Screen Shot 2020-12-09 at 4.14.31 AM.png"/>
          <p:cNvPicPr>
            <a:picLocks noChangeAspect="1"/>
          </p:cNvPicPr>
          <p:nvPr/>
        </p:nvPicPr>
        <p:blipFill>
          <a:blip r:embed="rId2">
            <a:extLst/>
          </a:blip>
          <a:srcRect l="0" t="0" r="0" b="0"/>
          <a:stretch>
            <a:fillRect/>
          </a:stretch>
        </p:blipFill>
        <p:spPr>
          <a:xfrm>
            <a:off x="688027" y="3052455"/>
            <a:ext cx="23007946" cy="761109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Unit Root Test / Cointegration Test"/>
          <p:cNvSpPr txBox="1"/>
          <p:nvPr/>
        </p:nvSpPr>
        <p:spPr>
          <a:xfrm>
            <a:off x="1219200" y="1039845"/>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2" sz="4200">
                <a:latin typeface="Canela-Regular"/>
                <a:ea typeface="Canela-Regular"/>
                <a:cs typeface="Canela-Regular"/>
                <a:sym typeface="Canela-Regular"/>
              </a:defRPr>
            </a:pPr>
            <a:r>
              <a:t>Unit Root Test / Cointegration Test</a:t>
            </a:r>
          </a:p>
          <a:p>
            <a:pPr algn="l" defTabSz="825500">
              <a:lnSpc>
                <a:spcPct val="100000"/>
              </a:lnSpc>
              <a:defRPr spc="-42" sz="4200">
                <a:latin typeface="Canela-Regular"/>
                <a:ea typeface="Canela-Regular"/>
                <a:cs typeface="Canela-Regular"/>
                <a:sym typeface="Canela-Regular"/>
              </a:defRPr>
            </a:pPr>
          </a:p>
        </p:txBody>
      </p:sp>
      <p:pic>
        <p:nvPicPr>
          <p:cNvPr id="165" name="Screen Shot 2020-12-09 at 4.17.27 AM.png" descr="Screen Shot 2020-12-09 at 4.17.27 AM.png"/>
          <p:cNvPicPr>
            <a:picLocks noChangeAspect="1"/>
          </p:cNvPicPr>
          <p:nvPr/>
        </p:nvPicPr>
        <p:blipFill>
          <a:blip r:embed="rId2">
            <a:extLst/>
          </a:blip>
          <a:stretch>
            <a:fillRect/>
          </a:stretch>
        </p:blipFill>
        <p:spPr>
          <a:xfrm>
            <a:off x="2988588" y="1652144"/>
            <a:ext cx="18406824" cy="1143063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Unit Root Test / Cointegration Test"/>
          <p:cNvSpPr txBox="1"/>
          <p:nvPr/>
        </p:nvSpPr>
        <p:spPr>
          <a:xfrm>
            <a:off x="1219200" y="1474839"/>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5" sz="4600">
                <a:latin typeface="Canela-Regular"/>
                <a:ea typeface="Canela-Regular"/>
                <a:cs typeface="Canela-Regular"/>
                <a:sym typeface="Canela-Regular"/>
              </a:defRPr>
            </a:pPr>
            <a:r>
              <a:t>Unit Root Test / Cointegration Test</a:t>
            </a:r>
          </a:p>
          <a:p>
            <a:pPr algn="l" defTabSz="825500">
              <a:lnSpc>
                <a:spcPct val="100000"/>
              </a:lnSpc>
              <a:defRPr spc="-45" sz="4600">
                <a:latin typeface="Canela-Regular"/>
                <a:ea typeface="Canela-Regular"/>
                <a:cs typeface="Canela-Regular"/>
                <a:sym typeface="Canela-Regular"/>
              </a:defRPr>
            </a:pPr>
          </a:p>
        </p:txBody>
      </p:sp>
      <p:pic>
        <p:nvPicPr>
          <p:cNvPr id="168" name="Screen Shot 2020-12-09 at 4.16.29 AM.png" descr="Screen Shot 2020-12-09 at 4.16.29 AM.png"/>
          <p:cNvPicPr>
            <a:picLocks noChangeAspect="1"/>
          </p:cNvPicPr>
          <p:nvPr/>
        </p:nvPicPr>
        <p:blipFill>
          <a:blip r:embed="rId2">
            <a:extLst/>
          </a:blip>
          <a:stretch>
            <a:fillRect/>
          </a:stretch>
        </p:blipFill>
        <p:spPr>
          <a:xfrm>
            <a:off x="1379626" y="2340124"/>
            <a:ext cx="21624748" cy="1054696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Unit Root Test / Cointegration Test"/>
          <p:cNvSpPr txBox="1"/>
          <p:nvPr/>
        </p:nvSpPr>
        <p:spPr>
          <a:xfrm>
            <a:off x="1219200" y="1474839"/>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5" sz="4600">
                <a:latin typeface="Canela-Regular"/>
                <a:ea typeface="Canela-Regular"/>
                <a:cs typeface="Canela-Regular"/>
                <a:sym typeface="Canela-Regular"/>
              </a:defRPr>
            </a:pPr>
            <a:r>
              <a:t>Unit Root Test / Cointegration Test</a:t>
            </a:r>
          </a:p>
          <a:p>
            <a:pPr algn="l" defTabSz="825500">
              <a:lnSpc>
                <a:spcPct val="100000"/>
              </a:lnSpc>
              <a:defRPr spc="-45" sz="4600">
                <a:latin typeface="Canela-Regular"/>
                <a:ea typeface="Canela-Regular"/>
                <a:cs typeface="Canela-Regular"/>
                <a:sym typeface="Canela-Regular"/>
              </a:defRPr>
            </a:pPr>
          </a:p>
        </p:txBody>
      </p:sp>
      <p:pic>
        <p:nvPicPr>
          <p:cNvPr id="171" name="Screen Shot 2020-12-09 at 4.18.20 AM.png" descr="Screen Shot 2020-12-09 at 4.18.20 AM.png"/>
          <p:cNvPicPr>
            <a:picLocks noChangeAspect="1"/>
          </p:cNvPicPr>
          <p:nvPr/>
        </p:nvPicPr>
        <p:blipFill>
          <a:blip r:embed="rId2">
            <a:extLst/>
          </a:blip>
          <a:stretch>
            <a:fillRect/>
          </a:stretch>
        </p:blipFill>
        <p:spPr>
          <a:xfrm>
            <a:off x="89998" y="3131432"/>
            <a:ext cx="24204004" cy="783366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Unit Root Test / Cointegration Test"/>
          <p:cNvSpPr txBox="1"/>
          <p:nvPr/>
        </p:nvSpPr>
        <p:spPr>
          <a:xfrm>
            <a:off x="790459" y="381027"/>
            <a:ext cx="21945600" cy="71864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spc="-44" sz="4400">
                <a:latin typeface="Canela-Regular"/>
                <a:ea typeface="Canela-Regular"/>
                <a:cs typeface="Canela-Regular"/>
                <a:sym typeface="Canela-Regular"/>
              </a:defRPr>
            </a:pPr>
            <a:r>
              <a:t>Unit Root Test / Cointegration Test</a:t>
            </a:r>
          </a:p>
          <a:p>
            <a:pPr algn="l" defTabSz="825500">
              <a:lnSpc>
                <a:spcPct val="100000"/>
              </a:lnSpc>
              <a:defRPr spc="-44" sz="4400">
                <a:latin typeface="Canela-Regular"/>
                <a:ea typeface="Canela-Regular"/>
                <a:cs typeface="Canela-Regular"/>
                <a:sym typeface="Canela-Regular"/>
              </a:defRPr>
            </a:pPr>
          </a:p>
        </p:txBody>
      </p:sp>
      <p:pic>
        <p:nvPicPr>
          <p:cNvPr id="174" name="Screen Shot 2020-12-09 at 4.19.19 AM.png" descr="Screen Shot 2020-12-09 at 4.19.19 AM.png"/>
          <p:cNvPicPr>
            <a:picLocks noChangeAspect="1"/>
          </p:cNvPicPr>
          <p:nvPr/>
        </p:nvPicPr>
        <p:blipFill>
          <a:blip r:embed="rId2">
            <a:extLst/>
          </a:blip>
          <a:stretch>
            <a:fillRect/>
          </a:stretch>
        </p:blipFill>
        <p:spPr>
          <a:xfrm>
            <a:off x="2066213" y="1259018"/>
            <a:ext cx="19394092" cy="118900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OLS FULL MODEL"/>
          <p:cNvSpPr txBox="1"/>
          <p:nvPr/>
        </p:nvSpPr>
        <p:spPr>
          <a:xfrm>
            <a:off x="904477" y="581340"/>
            <a:ext cx="21945600" cy="7186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lnSpc>
                <a:spcPct val="100000"/>
              </a:lnSpc>
              <a:defRPr b="1" spc="-35" sz="3500">
                <a:latin typeface="Canela-Regular"/>
                <a:ea typeface="Canela-Regular"/>
                <a:cs typeface="Canela-Regular"/>
                <a:sym typeface="Canela-Regular"/>
              </a:defRPr>
            </a:pPr>
            <a:r>
              <a:t>OLS FULL MODEL</a:t>
            </a:r>
          </a:p>
          <a:p>
            <a:pPr algn="l" defTabSz="825500">
              <a:lnSpc>
                <a:spcPct val="100000"/>
              </a:lnSpc>
              <a:defRPr b="1" spc="-35" sz="3500">
                <a:latin typeface="Canela-Regular"/>
                <a:ea typeface="Canela-Regular"/>
                <a:cs typeface="Canela-Regular"/>
                <a:sym typeface="Canela-Regular"/>
              </a:defRPr>
            </a:pPr>
          </a:p>
        </p:txBody>
      </p:sp>
      <p:pic>
        <p:nvPicPr>
          <p:cNvPr id="177" name="Screen Shot 2020-12-09 at 4.24.33 AM.png" descr="Screen Shot 2020-12-09 at 4.24.33 AM.png"/>
          <p:cNvPicPr>
            <a:picLocks noChangeAspect="1"/>
          </p:cNvPicPr>
          <p:nvPr/>
        </p:nvPicPr>
        <p:blipFill>
          <a:blip r:embed="rId2">
            <a:extLst/>
          </a:blip>
          <a:stretch>
            <a:fillRect/>
          </a:stretch>
        </p:blipFill>
        <p:spPr>
          <a:xfrm>
            <a:off x="1218539" y="1317077"/>
            <a:ext cx="21074803" cy="1165068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a:ea typeface="Helvetica"/>
        <a:cs typeface="Helvetica"/>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a:ea typeface="Helvetica"/>
        <a:cs typeface="Helvetica"/>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